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3" r:id="rId3"/>
    <p:sldId id="257" r:id="rId4"/>
    <p:sldId id="271" r:id="rId5"/>
    <p:sldId id="267" r:id="rId6"/>
    <p:sldId id="284" r:id="rId7"/>
    <p:sldId id="285" r:id="rId8"/>
    <p:sldId id="283" r:id="rId9"/>
    <p:sldId id="258" r:id="rId10"/>
    <p:sldId id="259" r:id="rId11"/>
    <p:sldId id="260" r:id="rId12"/>
    <p:sldId id="266" r:id="rId13"/>
    <p:sldId id="262" r:id="rId14"/>
    <p:sldId id="289" r:id="rId15"/>
    <p:sldId id="293" r:id="rId16"/>
    <p:sldId id="294" r:id="rId17"/>
    <p:sldId id="261" r:id="rId18"/>
    <p:sldId id="296" r:id="rId19"/>
    <p:sldId id="295" r:id="rId20"/>
    <p:sldId id="290" r:id="rId21"/>
    <p:sldId id="297" r:id="rId22"/>
    <p:sldId id="298" r:id="rId23"/>
    <p:sldId id="299" r:id="rId24"/>
    <p:sldId id="300" r:id="rId25"/>
    <p:sldId id="301" r:id="rId26"/>
    <p:sldId id="286" r:id="rId27"/>
    <p:sldId id="287" r:id="rId28"/>
    <p:sldId id="302" r:id="rId29"/>
    <p:sldId id="303" r:id="rId30"/>
    <p:sldId id="304" r:id="rId31"/>
    <p:sldId id="292" r:id="rId32"/>
    <p:sldId id="305" r:id="rId33"/>
    <p:sldId id="306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15B38-B1B5-4160-B1EE-7FABDF1F5DA0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0EBBC-E8F3-4B99-8721-AB20FA2E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5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EBBC-E8F3-4B99-8721-AB20FA2EF8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0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2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6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7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9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2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3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2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83E95-E555-4C15-ACC9-060990291A80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0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m.edu/~lspear/abq_gravmod_v2.R" TargetMode="External"/><Relationship Id="rId2" Type="http://schemas.openxmlformats.org/officeDocument/2006/relationships/hyperlink" Target="http://www.unm.edu/~lspea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nm.edu/~lspear/GravMod_Retail_V2.tx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.unm.edu/~lspear/Food_Store_Location_v9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543800" cy="2209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Food Store Location Analysis</a:t>
            </a:r>
            <a:br>
              <a:rPr lang="en-US" b="1" dirty="0" smtClean="0"/>
            </a:br>
            <a:r>
              <a:rPr lang="en-US" b="1" dirty="0" smtClean="0"/>
              <a:t>Albuquerque New Mexico, 2010</a:t>
            </a:r>
            <a:br>
              <a:rPr lang="en-US" b="1" dirty="0" smtClean="0"/>
            </a:br>
            <a:r>
              <a:rPr lang="en-US" sz="2200" dirty="0" smtClean="0"/>
              <a:t>Prepared for: Geography 591(Problems) and 580L(Quant. Methods)</a:t>
            </a:r>
            <a:br>
              <a:rPr lang="en-US" sz="2200" dirty="0" smtClean="0"/>
            </a:br>
            <a:r>
              <a:rPr lang="en-US" sz="2200" dirty="0" smtClean="0"/>
              <a:t>Fall Semester </a:t>
            </a:r>
            <a:r>
              <a:rPr lang="en-US" sz="2200" dirty="0" smtClean="0"/>
              <a:t>2015 – Presented 11/30/2015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2800"/>
            <a:ext cx="6400800" cy="2133600"/>
          </a:xfrm>
        </p:spPr>
        <p:txBody>
          <a:bodyPr>
            <a:normAutofit fontScale="47500" lnSpcReduction="20000"/>
          </a:bodyPr>
          <a:lstStyle/>
          <a:p>
            <a:r>
              <a:rPr lang="en-US" sz="3300" dirty="0" smtClean="0"/>
              <a:t>Larry Spear M.A., GISP</a:t>
            </a:r>
          </a:p>
          <a:p>
            <a:r>
              <a:rPr lang="en-US" sz="3300" dirty="0" smtClean="0"/>
              <a:t>Sr. Research Scientist (Ret.)</a:t>
            </a:r>
          </a:p>
          <a:p>
            <a:r>
              <a:rPr lang="en-US" sz="3300" dirty="0" smtClean="0"/>
              <a:t>Division of Government Research</a:t>
            </a:r>
          </a:p>
          <a:p>
            <a:r>
              <a:rPr lang="en-US" sz="3300" dirty="0" smtClean="0"/>
              <a:t>University of New Mexico </a:t>
            </a:r>
          </a:p>
          <a:p>
            <a:endParaRPr lang="en-US" sz="3300" dirty="0" smtClean="0"/>
          </a:p>
          <a:p>
            <a:r>
              <a:rPr lang="en-US" sz="3300" dirty="0" smtClean="0">
                <a:hlinkClick r:id="rId2"/>
              </a:rPr>
              <a:t>http://www.unm.edu/~lspear</a:t>
            </a:r>
            <a:endParaRPr lang="en-US" sz="3300" dirty="0" smtClean="0"/>
          </a:p>
          <a:p>
            <a:r>
              <a:rPr lang="en-US" sz="3300" dirty="0" smtClean="0"/>
              <a:t>R script – </a:t>
            </a:r>
            <a:r>
              <a:rPr lang="en-US" sz="3300" dirty="0" smtClean="0">
                <a:hlinkClick r:id="rId3"/>
              </a:rPr>
              <a:t>http://www.unm.edu/~lspear/abq_gravmod_v2.R</a:t>
            </a:r>
            <a:endParaRPr lang="en-US" sz="3300" dirty="0" smtClean="0"/>
          </a:p>
          <a:p>
            <a:r>
              <a:rPr lang="en-US" sz="3300" dirty="0" smtClean="0"/>
              <a:t>QGIS R script – </a:t>
            </a:r>
            <a:r>
              <a:rPr lang="en-US" sz="3300" dirty="0" smtClean="0">
                <a:hlinkClick r:id="rId4"/>
              </a:rPr>
              <a:t>http://www.unm.edu/~lspear/GravMod_Retail_V2.txt</a:t>
            </a:r>
            <a:endParaRPr lang="en-US" sz="3300" dirty="0" smtClean="0"/>
          </a:p>
          <a:p>
            <a:endParaRPr lang="en-US" sz="33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019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Final Project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(OLS-Global &amp; GWR Local)  R Version – Update </a:t>
            </a:r>
            <a:r>
              <a:rPr lang="en-US" dirty="0" smtClean="0">
                <a:solidFill>
                  <a:srgbClr val="C00000"/>
                </a:solidFill>
              </a:rPr>
              <a:t>11/21/15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2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Method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Can a method be employed (developed) to:</a:t>
            </a:r>
          </a:p>
          <a:p>
            <a:pPr marL="0" indent="0">
              <a:buNone/>
            </a:pPr>
            <a:r>
              <a:rPr lang="en-US" dirty="0" smtClean="0"/>
              <a:t>	-Test assumption (</a:t>
            </a:r>
            <a:r>
              <a:rPr lang="en-US" u="sng" dirty="0" smtClean="0"/>
              <a:t>hypothesis</a:t>
            </a:r>
            <a:r>
              <a:rPr lang="en-US" dirty="0" smtClean="0"/>
              <a:t>) that full-service 	 food stores tend to locate with respect to        	 residential population – </a:t>
            </a:r>
            <a:r>
              <a:rPr lang="en-US" b="1" dirty="0" smtClean="0"/>
              <a:t>Research question?</a:t>
            </a:r>
          </a:p>
          <a:p>
            <a:r>
              <a:rPr lang="en-US" dirty="0" smtClean="0"/>
              <a:t>Needs to use readily </a:t>
            </a:r>
            <a:r>
              <a:rPr lang="en-US" u="sng" dirty="0" smtClean="0"/>
              <a:t>available</a:t>
            </a:r>
            <a:r>
              <a:rPr lang="en-US" dirty="0" smtClean="0"/>
              <a:t> (non-proprietary) </a:t>
            </a:r>
            <a:r>
              <a:rPr lang="en-US" dirty="0"/>
              <a:t>s</a:t>
            </a:r>
            <a:r>
              <a:rPr lang="en-US" dirty="0" smtClean="0"/>
              <a:t>tore and population (potential customer) data</a:t>
            </a:r>
          </a:p>
          <a:p>
            <a:r>
              <a:rPr lang="en-US" dirty="0" smtClean="0"/>
              <a:t>Should be </a:t>
            </a:r>
            <a:r>
              <a:rPr lang="en-US" u="sng" dirty="0" smtClean="0"/>
              <a:t>easy</a:t>
            </a:r>
            <a:r>
              <a:rPr lang="en-US" dirty="0" smtClean="0"/>
              <a:t> to apply with generally available GIS and statistical software</a:t>
            </a:r>
          </a:p>
          <a:p>
            <a:r>
              <a:rPr lang="en-US" dirty="0" smtClean="0"/>
              <a:t>Should be </a:t>
            </a:r>
            <a:r>
              <a:rPr lang="en-US" u="sng" dirty="0" smtClean="0"/>
              <a:t>useful</a:t>
            </a:r>
            <a:r>
              <a:rPr lang="en-US" dirty="0" smtClean="0"/>
              <a:t> to others (not just supermarket corporations) like city planners and small business owners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 smtClean="0"/>
              <a:t> Several ways to develop (</a:t>
            </a:r>
            <a:r>
              <a:rPr lang="en-US" b="1" dirty="0" smtClean="0"/>
              <a:t>ArcGIS</a:t>
            </a:r>
            <a:r>
              <a:rPr lang="en-US" dirty="0" smtClean="0"/>
              <a:t>-Python, R or </a:t>
            </a:r>
            <a:r>
              <a:rPr lang="en-US" b="1" dirty="0" smtClean="0"/>
              <a:t>QGIS</a:t>
            </a:r>
            <a:r>
              <a:rPr lang="en-US" dirty="0" smtClean="0"/>
              <a:t>-Python, R). Shapefiles &lt;-&gt; SPDF, DF, Vectors/Lists ??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7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Method – Gravity Model</a:t>
            </a:r>
            <a:endParaRPr lang="en-US" sz="3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en-US" sz="5900" dirty="0" smtClean="0"/>
                  <a:t>Gravity model developed to measure overall </a:t>
                </a:r>
                <a:r>
                  <a:rPr lang="en-US" sz="5900" u="sng" dirty="0" smtClean="0"/>
                  <a:t>opportunity</a:t>
                </a:r>
                <a:r>
                  <a:rPr lang="en-US" sz="5900" dirty="0" smtClean="0"/>
                  <a:t> (</a:t>
                </a:r>
                <a:r>
                  <a:rPr lang="en-US" sz="5900" b="1" i="1" dirty="0" smtClean="0"/>
                  <a:t>retail coverage</a:t>
                </a:r>
                <a:r>
                  <a:rPr lang="en-US" sz="5900" dirty="0" smtClean="0"/>
                  <a:t>) available to customers provided by location and size of all stores</a:t>
                </a:r>
              </a:p>
              <a:p>
                <a:r>
                  <a:rPr lang="en-US" sz="5900" dirty="0" smtClean="0"/>
                  <a:t>Potential shopping choices without any </a:t>
                </a:r>
                <a:r>
                  <a:rPr lang="en-US" sz="5900" u="sng" dirty="0" smtClean="0"/>
                  <a:t>assumption</a:t>
                </a:r>
                <a:r>
                  <a:rPr lang="en-US" sz="5900" dirty="0" smtClean="0"/>
                  <a:t> of customers just shopping at the closest store</a:t>
                </a:r>
              </a:p>
              <a:p>
                <a:r>
                  <a:rPr lang="en-US" sz="5900" dirty="0" smtClean="0"/>
                  <a:t>Spatial Interaction – closer larger stores are more </a:t>
                </a:r>
                <a:r>
                  <a:rPr lang="en-US" sz="5900" u="sng" dirty="0" smtClean="0"/>
                  <a:t>attractive</a:t>
                </a:r>
                <a:r>
                  <a:rPr lang="en-US" sz="5900" dirty="0" smtClean="0"/>
                  <a:t> than smaller distant stores.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100" i="1">
                          <a:latin typeface="Cambria Math"/>
                        </a:rPr>
                        <m:t>𝐶𝑖𝑗</m:t>
                      </m:r>
                      <m:r>
                        <a:rPr lang="en-US" sz="51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100" i="1">
                              <a:latin typeface="Cambria Math"/>
                            </a:rPr>
                            <m:t>𝑗</m:t>
                          </m:r>
                          <m:r>
                            <a:rPr lang="en-US" sz="51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51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5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100" i="1">
                                  <a:latin typeface="Cambria Math"/>
                                </a:rPr>
                                <m:t>𝐴𝑗</m:t>
                              </m:r>
                            </m:num>
                            <m:den>
                              <m:r>
                                <a:rPr lang="en-US" sz="5100" i="1">
                                  <a:latin typeface="Cambria Math"/>
                                </a:rPr>
                                <m:t>𝐷𝑖𝑗</m:t>
                              </m:r>
                            </m:den>
                          </m:f>
                          <m:r>
                            <a:rPr lang="en-US" sz="5100" i="1">
                              <a:latin typeface="Cambria Math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sz="5100" dirty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	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𝐶𝑖𝑗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𝑅𝑒𝑡𝑎𝑖𝑙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𝑐𝑜𝑣𝑒𝑟𝑎𝑔𝑒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𝑓𝑜𝑟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𝑒𝑎𝑐h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𝑏𝑙𝑜𝑐𝑘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𝑔𝑟𝑜𝑢𝑝</m:t>
                    </m:r>
                  </m:oMath>
                </a14:m>
                <a:r>
                  <a:rPr lang="en-US" sz="2900" dirty="0"/>
                  <a:t>  </a:t>
                </a:r>
                <a:endParaRPr lang="en-US" sz="2900" i="1" dirty="0" smtClean="0"/>
              </a:p>
              <a:p>
                <a:pPr marL="0" indent="0">
                  <a:buNone/>
                </a:pPr>
                <a:r>
                  <a:rPr lang="en-US" sz="2900" dirty="0" smtClean="0"/>
                  <a:t>                	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𝐴𝑗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𝑆𝑡𝑜𝑟𝑒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𝐴𝑟𝑒𝑎</m:t>
                    </m:r>
                  </m:oMath>
                </a14:m>
                <a:r>
                  <a:rPr lang="en-US" sz="2900" dirty="0"/>
                  <a:t>  </a:t>
                </a:r>
                <a:r>
                  <a:rPr lang="en-US" sz="2900" dirty="0" smtClean="0"/>
                  <a:t> 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𝐷𝑖𝑗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𝐷𝑖𝑠𝑡𝑎𝑛𝑐𝑒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𝑡𝑜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𝑆𝑡𝑜𝑟𝑒</m:t>
                    </m:r>
                    <m:r>
                      <a:rPr lang="en-US" sz="2900" b="0" i="0" smtClean="0">
                        <a:latin typeface="Cambria Math"/>
                      </a:rPr>
                      <m:t> </m:t>
                    </m:r>
                    <m:r>
                      <a:rPr lang="en-US" sz="2900" b="0" i="1" smtClean="0">
                        <a:latin typeface="Cambria Math"/>
                      </a:rPr>
                      <m:t>  </m:t>
                    </m:r>
                    <m:r>
                      <a:rPr lang="en-US" sz="2900" i="1">
                        <a:latin typeface="Cambria Math"/>
                      </a:rPr>
                      <m:t>𝑎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𝐷𝑖𝑠𝑡𝑎𝑛𝑐𝑒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𝑑𝑒𝑐𝑎𝑦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𝑝𝑎𝑟𝑎𝑚𝑒𝑡𝑒𝑟</m:t>
                    </m:r>
                    <m:r>
                      <a:rPr lang="en-US" sz="2900" i="1">
                        <a:latin typeface="Cambria Math"/>
                      </a:rPr>
                      <m:t> (</m:t>
                    </m:r>
                    <m:r>
                      <a:rPr lang="en-US" sz="2900" i="1">
                        <a:latin typeface="Cambria Math"/>
                      </a:rPr>
                      <m:t>𝑒𝑥𝑝𝑜𝑛𝑒𝑛𝑡</m:t>
                    </m:r>
                    <m:r>
                      <a:rPr lang="en-US" sz="2900" i="1">
                        <a:latin typeface="Cambria Math"/>
                      </a:rPr>
                      <m:t>)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965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6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Spatial Interaction and Distance Decay</a:t>
            </a:r>
            <a:endParaRPr lang="en-US" sz="3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57" y="1295400"/>
            <a:ext cx="5290159" cy="5334000"/>
          </a:xfrm>
        </p:spPr>
      </p:pic>
    </p:spTree>
    <p:extLst>
      <p:ext uri="{BB962C8B-B14F-4D97-AF65-F5344CB8AC3E}">
        <p14:creationId xmlns:p14="http://schemas.microsoft.com/office/powerpoint/2010/main" val="10725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Application</a:t>
            </a:r>
            <a:r>
              <a:rPr lang="en-US" sz="3600" dirty="0" smtClean="0"/>
              <a:t> – (Data Sources)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ESRI Shapefiles used during previous (Spring 2014) ArcGIS (</a:t>
            </a:r>
            <a:r>
              <a:rPr lang="en-US" dirty="0" err="1" smtClean="0"/>
              <a:t>ModelBuilder</a:t>
            </a:r>
            <a:r>
              <a:rPr lang="en-US" dirty="0" smtClean="0"/>
              <a:t>) project.</a:t>
            </a:r>
          </a:p>
          <a:p>
            <a:r>
              <a:rPr lang="en-US" b="1" dirty="0" smtClean="0"/>
              <a:t>Layer 1</a:t>
            </a:r>
            <a:r>
              <a:rPr lang="en-US" dirty="0" smtClean="0"/>
              <a:t> – </a:t>
            </a:r>
            <a:r>
              <a:rPr lang="en-US" u="sng" dirty="0" smtClean="0"/>
              <a:t>Food Store Density</a:t>
            </a:r>
            <a:r>
              <a:rPr lang="en-US" dirty="0" smtClean="0"/>
              <a:t>, approximate size of store (</a:t>
            </a:r>
            <a:r>
              <a:rPr lang="en-US" dirty="0" smtClean="0">
                <a:solidFill>
                  <a:srgbClr val="FF0000"/>
                </a:solidFill>
              </a:rPr>
              <a:t>n=59</a:t>
            </a:r>
            <a:r>
              <a:rPr lang="en-US" dirty="0" smtClean="0"/>
              <a:t>, ArcGIS World Imagery, Geocoding)</a:t>
            </a:r>
          </a:p>
          <a:p>
            <a:r>
              <a:rPr lang="en-US" b="1" dirty="0" smtClean="0"/>
              <a:t>Layer 2</a:t>
            </a:r>
            <a:r>
              <a:rPr lang="en-US" dirty="0" smtClean="0"/>
              <a:t> – </a:t>
            </a:r>
            <a:r>
              <a:rPr lang="en-US" u="sng" dirty="0" smtClean="0"/>
              <a:t>Population Density</a:t>
            </a:r>
            <a:r>
              <a:rPr lang="en-US" dirty="0" smtClean="0"/>
              <a:t> per square kilometer by census block group 2010 (</a:t>
            </a:r>
            <a:r>
              <a:rPr lang="en-US" dirty="0" smtClean="0">
                <a:solidFill>
                  <a:srgbClr val="FF0000"/>
                </a:solidFill>
              </a:rPr>
              <a:t>n=417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Layer 3</a:t>
            </a:r>
            <a:r>
              <a:rPr lang="en-US" dirty="0" smtClean="0"/>
              <a:t> – </a:t>
            </a:r>
            <a:r>
              <a:rPr lang="en-US" u="sng" dirty="0" smtClean="0"/>
              <a:t>Retail Coverage</a:t>
            </a:r>
            <a:r>
              <a:rPr lang="en-US" dirty="0" smtClean="0"/>
              <a:t> from Gravity Model</a:t>
            </a:r>
          </a:p>
          <a:p>
            <a:r>
              <a:rPr lang="en-US" b="1" dirty="0" smtClean="0"/>
              <a:t>Layer 4</a:t>
            </a:r>
            <a:r>
              <a:rPr lang="en-US" dirty="0" smtClean="0"/>
              <a:t> – </a:t>
            </a:r>
            <a:r>
              <a:rPr lang="en-US" u="sng" dirty="0" smtClean="0"/>
              <a:t>Retail Servicing</a:t>
            </a:r>
            <a:r>
              <a:rPr lang="en-US" dirty="0" smtClean="0"/>
              <a:t> from regression (OLS – Global and GWR - Local), maps of standardized residuals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Note:</a:t>
            </a:r>
            <a:r>
              <a:rPr lang="en-US" dirty="0" smtClean="0"/>
              <a:t> Full-Service stores only &amp; food sales floor area 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389" y="-121443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Input Data – Shapefiles to </a:t>
            </a:r>
            <a:r>
              <a:rPr lang="en-US" sz="3600" b="1" dirty="0" err="1" smtClean="0"/>
              <a:t>SpatialDataFrames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687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33400"/>
            <a:ext cx="4642473" cy="452596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2" y="5181600"/>
            <a:ext cx="8999227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0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Gravity Model Development</a:t>
            </a:r>
            <a:br>
              <a:rPr lang="en-US" sz="3600" b="1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Note:  </a:t>
            </a:r>
            <a:r>
              <a:rPr lang="en-US" sz="2200" b="1" dirty="0" smtClean="0"/>
              <a:t>Vector input could be </a:t>
            </a:r>
            <a:r>
              <a:rPr lang="en-US" sz="2200" b="1" dirty="0" err="1" smtClean="0"/>
              <a:t>dataframe</a:t>
            </a:r>
            <a:r>
              <a:rPr lang="en-US" sz="2200" b="1" dirty="0" smtClean="0"/>
              <a:t> or </a:t>
            </a:r>
            <a:r>
              <a:rPr lang="en-US" sz="2200" b="1" dirty="0" err="1" smtClean="0"/>
              <a:t>SpatialPointDataFrame</a:t>
            </a:r>
            <a:r>
              <a:rPr lang="en-US" sz="2200" b="1" dirty="0" smtClean="0"/>
              <a:t>??</a:t>
            </a:r>
            <a:endParaRPr lang="en-US" sz="2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9" y="1447800"/>
            <a:ext cx="869082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8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/>
              <a:t>Gravity Model Development</a:t>
            </a:r>
            <a:br>
              <a:rPr lang="en-US" sz="3200" b="1" dirty="0"/>
            </a:br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/>
              <a:t>Note:  Nested for loops 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 - Block Groups, j – Food Store)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69" y="1219200"/>
            <a:ext cx="859486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5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Method</a:t>
            </a:r>
            <a:r>
              <a:rPr lang="en-US" sz="3200" dirty="0" smtClean="0"/>
              <a:t> – Ordinary Least Squares Regression              (OLS – Global, R lm)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Measure of </a:t>
                </a:r>
                <a:r>
                  <a:rPr lang="en-US" b="1" i="1" u="sng" dirty="0" smtClean="0"/>
                  <a:t>retail</a:t>
                </a:r>
                <a:r>
                  <a:rPr lang="en-US" b="1" i="1" dirty="0" smtClean="0"/>
                  <a:t> </a:t>
                </a:r>
                <a:r>
                  <a:rPr lang="en-US" b="1" i="1" u="sng" dirty="0" smtClean="0"/>
                  <a:t>coverage</a:t>
                </a:r>
                <a:r>
                  <a:rPr lang="en-US" b="1" i="1" dirty="0" smtClean="0"/>
                  <a:t> </a:t>
                </a:r>
                <a:r>
                  <a:rPr lang="en-US" dirty="0" smtClean="0"/>
                  <a:t>(gravity model) statistically compared with population </a:t>
                </a:r>
              </a:p>
              <a:p>
                <a:r>
                  <a:rPr lang="en-US" dirty="0" smtClean="0"/>
                  <a:t>Population from 2010 Census block groups (population density)</a:t>
                </a:r>
              </a:p>
              <a:p>
                <a:r>
                  <a:rPr lang="en-US" dirty="0" smtClean="0"/>
                  <a:t>Regression determines the </a:t>
                </a:r>
                <a:r>
                  <a:rPr lang="en-US" u="sng" dirty="0" smtClean="0"/>
                  <a:t>expected</a:t>
                </a:r>
                <a:r>
                  <a:rPr lang="en-US" dirty="0" smtClean="0"/>
                  <a:t> (predicted or “</a:t>
                </a:r>
                <a:r>
                  <a:rPr lang="en-US" b="1" dirty="0" smtClean="0"/>
                  <a:t>average</a:t>
                </a:r>
                <a:r>
                  <a:rPr lang="en-US" dirty="0" smtClean="0"/>
                  <a:t>”) </a:t>
                </a:r>
                <a:r>
                  <a:rPr lang="en-US" b="1" i="1" u="sng" dirty="0" smtClean="0"/>
                  <a:t>retail</a:t>
                </a:r>
                <a:r>
                  <a:rPr lang="en-US" b="1" i="1" dirty="0" smtClean="0"/>
                  <a:t> </a:t>
                </a:r>
                <a:r>
                  <a:rPr lang="en-US" b="1" i="1" u="sng" dirty="0" smtClean="0"/>
                  <a:t>coverage</a:t>
                </a:r>
                <a:r>
                  <a:rPr lang="en-US" b="1" i="1" dirty="0" smtClean="0"/>
                  <a:t> </a:t>
                </a:r>
                <a:r>
                  <a:rPr lang="en-US" dirty="0" smtClean="0"/>
                  <a:t>value(s) given observed population (density) values: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𝑹𝒆𝒕𝑪𝒐𝒗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l-GR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𝜷</m:t>
                      </m:r>
                      <m:r>
                        <a:rPr lang="en-US" b="1" i="1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l-G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𝜷</m:t>
                      </m:r>
                      <m:r>
                        <a:rPr lang="en-US" b="1" i="1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𝑷𝒐𝒑𝑫𝒆𝒏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l-G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𝜺</m:t>
                      </m:r>
                      <m:r>
                        <a:rPr lang="en-US" b="1" i="1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US" b="1" baseline="-25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Note:</a:t>
                </a:r>
                <a:r>
                  <a:rPr lang="en-US" dirty="0" smtClean="0"/>
                  <a:t> determine </a:t>
                </a:r>
                <a:r>
                  <a:rPr lang="en-US" u="sng" dirty="0" smtClean="0"/>
                  <a:t>relatively</a:t>
                </a:r>
                <a:r>
                  <a:rPr lang="en-US" dirty="0" smtClean="0"/>
                  <a:t> over (+), under (-), or adequate (≈0) serviced areas (map of standard residuals, </a:t>
                </a:r>
                <a:r>
                  <a:rPr lang="en-US" i="1" dirty="0" smtClean="0"/>
                  <a:t>observed - expected</a:t>
                </a:r>
                <a:r>
                  <a:rPr lang="en-US" dirty="0" smtClean="0"/>
                  <a:t>)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dirty="0" smtClean="0"/>
                  <a:t> strictly an </a:t>
                </a:r>
                <a:r>
                  <a:rPr lang="en-US" b="1" u="sng" dirty="0" smtClean="0"/>
                  <a:t>explanatory</a:t>
                </a:r>
                <a:r>
                  <a:rPr lang="en-US" b="1" dirty="0" smtClean="0"/>
                  <a:t> </a:t>
                </a:r>
                <a:r>
                  <a:rPr lang="en-US" b="1" u="sng" dirty="0" smtClean="0"/>
                  <a:t>model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– an “average”</a:t>
                </a: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830" r="-125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5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Review Data – </a:t>
            </a:r>
            <a:r>
              <a:rPr lang="en-US" sz="3600" b="1" dirty="0" smtClean="0"/>
              <a:t>Dependent </a:t>
            </a:r>
            <a:r>
              <a:rPr lang="en-US" sz="3600" b="1" dirty="0"/>
              <a:t>Variable</a:t>
            </a:r>
            <a:br>
              <a:rPr lang="en-US" sz="3600" b="1" dirty="0"/>
            </a:br>
            <a:r>
              <a:rPr lang="en-US" sz="2200" b="1" dirty="0"/>
              <a:t>Note: </a:t>
            </a:r>
            <a:r>
              <a:rPr lang="en-US" sz="2200" b="1" dirty="0" smtClean="0"/>
              <a:t>close to normal (skewness 0.1163634)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 smtClean="0"/>
              <a:t>Linear regression </a:t>
            </a:r>
            <a:r>
              <a:rPr lang="en-US" sz="2200" b="1" u="sng" dirty="0" smtClean="0">
                <a:solidFill>
                  <a:srgbClr val="FF0000"/>
                </a:solidFill>
              </a:rPr>
              <a:t>does not </a:t>
            </a:r>
            <a:r>
              <a:rPr lang="en-US" sz="2200" b="1" dirty="0" smtClean="0"/>
              <a:t>require normal data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01" y="1600200"/>
            <a:ext cx="5253197" cy="4525963"/>
          </a:xfr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6452864"/>
            <a:ext cx="5029200" cy="153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skewness(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ret_cov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0.1163634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95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Review Data – Independent Variable</a:t>
            </a:r>
            <a:br>
              <a:rPr lang="en-US" sz="3200" b="1" dirty="0" smtClean="0"/>
            </a:br>
            <a:r>
              <a:rPr lang="en-US" sz="2200" b="1" dirty="0" smtClean="0"/>
              <a:t>Note: Transform unnecessary (skewness 1.445922)</a:t>
            </a:r>
            <a:br>
              <a:rPr lang="en-US" sz="2200" b="1" dirty="0" smtClean="0"/>
            </a:br>
            <a:r>
              <a:rPr lang="en-US" sz="2200" b="1" dirty="0" smtClean="0"/>
              <a:t>Most demographic and geographic data skewed</a:t>
            </a:r>
            <a:endParaRPr lang="en-US" sz="2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01" y="1600200"/>
            <a:ext cx="525319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05200" y="6308725"/>
            <a:ext cx="545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If data transformed data should explain why necessary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321" y="9986057"/>
            <a:ext cx="104681" cy="29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7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58320" cy="52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Review Data – Outliers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r>
              <a:rPr lang="en-US" sz="2200" b="1" dirty="0" smtClean="0"/>
              <a:t> Apartments and trailer parks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44" y="3276600"/>
            <a:ext cx="3599449" cy="3101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740"/>
            <a:ext cx="570579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Review Data - Correlation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01" y="796555"/>
            <a:ext cx="5253197" cy="4525963"/>
          </a:xfrm>
        </p:spPr>
      </p:pic>
      <p:sp>
        <p:nvSpPr>
          <p:cNvPr id="5" name="TextBox 4"/>
          <p:cNvSpPr txBox="1"/>
          <p:nvPr/>
        </p:nvSpPr>
        <p:spPr>
          <a:xfrm>
            <a:off x="914400" y="5127682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                </a:t>
            </a:r>
            <a:r>
              <a:rPr lang="en-US" sz="1600" b="1" dirty="0" err="1" smtClean="0"/>
              <a:t>ret_cov</a:t>
            </a:r>
            <a:r>
              <a:rPr lang="en-US" sz="1600" b="1" dirty="0" smtClean="0"/>
              <a:t>          POP100            LNPOP100           </a:t>
            </a:r>
            <a:r>
              <a:rPr lang="en-US" sz="1600" b="1" dirty="0"/>
              <a:t>POPDENK  </a:t>
            </a:r>
            <a:r>
              <a:rPr lang="en-US" sz="1600" b="1" dirty="0" smtClean="0"/>
              <a:t>      LNPOPDENK</a:t>
            </a:r>
            <a:endParaRPr lang="en-US" sz="1600" b="1" dirty="0"/>
          </a:p>
          <a:p>
            <a:r>
              <a:rPr lang="en-US" sz="1600" b="1" dirty="0" err="1"/>
              <a:t>ret_cov</a:t>
            </a:r>
            <a:r>
              <a:rPr lang="en-US" sz="1600" b="1" dirty="0"/>
              <a:t>  </a:t>
            </a:r>
            <a:r>
              <a:rPr lang="en-US" sz="1600" dirty="0"/>
              <a:t>  </a:t>
            </a:r>
            <a:r>
              <a:rPr lang="en-US" sz="1600" dirty="0" smtClean="0"/>
              <a:t>      1.0000000    -</a:t>
            </a:r>
            <a:r>
              <a:rPr lang="en-US" sz="1600" dirty="0"/>
              <a:t>0</a:t>
            </a:r>
            <a:r>
              <a:rPr lang="en-US" sz="1600" dirty="0" smtClean="0"/>
              <a:t>.40269283    </a:t>
            </a:r>
            <a:r>
              <a:rPr lang="en-US" sz="1600" dirty="0"/>
              <a:t>-0.38244515 </a:t>
            </a:r>
            <a:r>
              <a:rPr lang="en-US" sz="1600" dirty="0" smtClean="0"/>
              <a:t>      </a:t>
            </a:r>
            <a:r>
              <a:rPr lang="en-US" sz="1600" b="1" dirty="0" smtClean="0">
                <a:solidFill>
                  <a:srgbClr val="FF0000"/>
                </a:solidFill>
              </a:rPr>
              <a:t>0.23093568</a:t>
            </a:r>
            <a:r>
              <a:rPr lang="en-US" sz="1600" dirty="0" smtClean="0"/>
              <a:t>    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0.36094548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b="1" dirty="0"/>
              <a:t>POP100 </a:t>
            </a:r>
            <a:r>
              <a:rPr lang="en-US" sz="1600" dirty="0"/>
              <a:t>  </a:t>
            </a:r>
            <a:r>
              <a:rPr lang="en-US" sz="1600" dirty="0" smtClean="0"/>
              <a:t>     -</a:t>
            </a:r>
            <a:r>
              <a:rPr lang="en-US" sz="1600" dirty="0"/>
              <a:t>0.4026928  </a:t>
            </a:r>
            <a:r>
              <a:rPr lang="en-US" sz="1600" dirty="0" smtClean="0"/>
              <a:t>    1.00000000     0.95681875       </a:t>
            </a:r>
            <a:r>
              <a:rPr lang="en-US" sz="1600" dirty="0"/>
              <a:t>0.07706396 </a:t>
            </a:r>
            <a:r>
              <a:rPr lang="en-US" sz="1600" dirty="0" smtClean="0"/>
              <a:t>     0.04485801</a:t>
            </a:r>
            <a:endParaRPr lang="en-US" sz="1600" dirty="0"/>
          </a:p>
          <a:p>
            <a:r>
              <a:rPr lang="en-US" sz="1600" b="1" dirty="0"/>
              <a:t>LNPOP100</a:t>
            </a:r>
            <a:r>
              <a:rPr lang="en-US" sz="1600" dirty="0"/>
              <a:t>  </a:t>
            </a:r>
            <a:r>
              <a:rPr lang="en-US" sz="1600" dirty="0" smtClean="0"/>
              <a:t> -</a:t>
            </a:r>
            <a:r>
              <a:rPr lang="en-US" sz="1600" dirty="0"/>
              <a:t>0.3824451  </a:t>
            </a:r>
            <a:r>
              <a:rPr lang="en-US" sz="1600" dirty="0" smtClean="0"/>
              <a:t>    0.95681875     1.00000000       </a:t>
            </a:r>
            <a:r>
              <a:rPr lang="en-US" sz="1600" dirty="0"/>
              <a:t>0.09761179 </a:t>
            </a:r>
            <a:r>
              <a:rPr lang="en-US" sz="1600" dirty="0" smtClean="0"/>
              <a:t>     0.05936509</a:t>
            </a:r>
            <a:endParaRPr lang="en-US" sz="1600" dirty="0"/>
          </a:p>
          <a:p>
            <a:r>
              <a:rPr lang="en-US" sz="1600" b="1" dirty="0"/>
              <a:t>POPDENK</a:t>
            </a:r>
            <a:r>
              <a:rPr lang="en-US" sz="1600" dirty="0"/>
              <a:t>   </a:t>
            </a:r>
            <a:r>
              <a:rPr lang="en-US" sz="1600" dirty="0" smtClean="0"/>
              <a:t>   </a:t>
            </a:r>
            <a:r>
              <a:rPr lang="en-US" sz="1600" b="1" dirty="0" smtClean="0">
                <a:solidFill>
                  <a:srgbClr val="FF0000"/>
                </a:solidFill>
              </a:rPr>
              <a:t>0.2309357  </a:t>
            </a:r>
            <a:r>
              <a:rPr lang="en-US" sz="1600" dirty="0" smtClean="0"/>
              <a:t>    0.07706396     0.09761179       1.00000000      </a:t>
            </a:r>
            <a:r>
              <a:rPr lang="en-US" sz="1600" dirty="0"/>
              <a:t>0.80945320</a:t>
            </a:r>
          </a:p>
          <a:p>
            <a:r>
              <a:rPr lang="en-US" sz="1600" b="1" dirty="0"/>
              <a:t>LNPOPDENK</a:t>
            </a:r>
            <a:r>
              <a:rPr lang="en-US" sz="1600" dirty="0"/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0.3609455 </a:t>
            </a:r>
            <a:r>
              <a:rPr lang="en-US" sz="1600" dirty="0" smtClean="0"/>
              <a:t>     0.04485801     0.05936509       0.80945320      1.00000000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364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Results – Ordinary Least Squares</a:t>
            </a:r>
            <a:br>
              <a:rPr lang="en-US" sz="32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/>
              <a:t> Note outliers (</a:t>
            </a:r>
            <a:r>
              <a:rPr lang="en-US" sz="2000" b="1" dirty="0"/>
              <a:t>h</a:t>
            </a:r>
            <a:r>
              <a:rPr lang="en-US" sz="2000" b="1" dirty="0" smtClean="0"/>
              <a:t>igh value POPDENK block groups)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01" y="1600200"/>
            <a:ext cx="5253197" cy="4525963"/>
          </a:xfrm>
        </p:spPr>
      </p:pic>
    </p:spTree>
    <p:extLst>
      <p:ext uri="{BB962C8B-B14F-4D97-AF65-F5344CB8AC3E}">
        <p14:creationId xmlns:p14="http://schemas.microsoft.com/office/powerpoint/2010/main" val="3247683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Results – Ordinary Least Squares</a:t>
            </a:r>
            <a:br>
              <a:rPr lang="en-US" sz="3200" b="1" dirty="0" smtClean="0"/>
            </a:br>
            <a:r>
              <a:rPr lang="en-US" sz="2000" b="1" dirty="0">
                <a:solidFill>
                  <a:srgbClr val="FF0000"/>
                </a:solidFill>
              </a:rPr>
              <a:t>*</a:t>
            </a:r>
            <a:r>
              <a:rPr lang="en-US" sz="2000" b="1" dirty="0" smtClean="0"/>
              <a:t>Note  Normal QQ variation (low &amp; high values)</a:t>
            </a:r>
            <a:br>
              <a:rPr lang="en-US" sz="2000" b="1" dirty="0" smtClean="0"/>
            </a:br>
            <a:r>
              <a:rPr lang="en-US" sz="2000" b="1" dirty="0" smtClean="0"/>
              <a:t>Leverage effects of high values – </a:t>
            </a:r>
            <a:r>
              <a:rPr lang="en-US" sz="2000" b="1" dirty="0" smtClean="0">
                <a:solidFill>
                  <a:srgbClr val="FF0000"/>
                </a:solidFill>
              </a:rPr>
              <a:t>Heteroscedasticity</a:t>
            </a:r>
            <a:r>
              <a:rPr lang="en-US" sz="2000" b="1" dirty="0" smtClean="0"/>
              <a:t> of residual errors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01" y="1600200"/>
            <a:ext cx="5253197" cy="4525963"/>
          </a:xfrm>
        </p:spPr>
      </p:pic>
    </p:spTree>
    <p:extLst>
      <p:ext uri="{BB962C8B-B14F-4D97-AF65-F5344CB8AC3E}">
        <p14:creationId xmlns:p14="http://schemas.microsoft.com/office/powerpoint/2010/main" val="4005985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Results – Ordinary Least Squares</a:t>
            </a:r>
            <a:br>
              <a:rPr lang="en-US" sz="32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/>
              <a:t>Note – Relatively Normal Residuals - </a:t>
            </a:r>
            <a:r>
              <a:rPr lang="en-US" sz="2000" b="1" dirty="0"/>
              <a:t>– </a:t>
            </a:r>
            <a:r>
              <a:rPr lang="en-US" sz="2000" b="1" dirty="0">
                <a:solidFill>
                  <a:srgbClr val="FF0000"/>
                </a:solidFill>
              </a:rPr>
              <a:t>Heteroscedasticity</a:t>
            </a:r>
            <a:r>
              <a:rPr lang="en-US" sz="2000" b="1" dirty="0"/>
              <a:t> of residual errors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4245305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89871"/>
            <a:ext cx="4669224" cy="4022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8321" y="5845463"/>
            <a:ext cx="694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*Heteroscedasticity </a:t>
            </a:r>
            <a:r>
              <a:rPr lang="en-US" b="1" dirty="0" smtClean="0"/>
              <a:t>(unequal error variance) violates OLS assumption </a:t>
            </a:r>
          </a:p>
          <a:p>
            <a:r>
              <a:rPr lang="en-US" b="1" dirty="0" smtClean="0"/>
              <a:t> A common problem with geographic data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92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42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Results – Ordinary Least Squares </a:t>
            </a:r>
            <a:br>
              <a:rPr lang="en-US" sz="3200" b="1" dirty="0" smtClean="0"/>
            </a:br>
            <a:r>
              <a:rPr lang="en-US" sz="2000" b="1" dirty="0" smtClean="0"/>
              <a:t>Clustered (</a:t>
            </a:r>
            <a:r>
              <a:rPr lang="en-US" sz="2000" b="1" dirty="0" smtClean="0">
                <a:solidFill>
                  <a:srgbClr val="FF0000"/>
                </a:solidFill>
              </a:rPr>
              <a:t>spatial autocorrelation*</a:t>
            </a:r>
            <a:r>
              <a:rPr lang="en-US" sz="2000" b="1" dirty="0" smtClean="0"/>
              <a:t>) expected – violates OLS assumption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77257" y="1600200"/>
            <a:ext cx="14029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/>
              <a:t> Common</a:t>
            </a:r>
          </a:p>
          <a:p>
            <a:r>
              <a:rPr lang="en-US" b="1" dirty="0" smtClean="0"/>
              <a:t>occurrence</a:t>
            </a:r>
          </a:p>
          <a:p>
            <a:r>
              <a:rPr lang="en-US" b="1" dirty="0"/>
              <a:t>w</a:t>
            </a:r>
            <a:r>
              <a:rPr lang="en-US" b="1" dirty="0" smtClean="0"/>
              <a:t>ith</a:t>
            </a:r>
          </a:p>
          <a:p>
            <a:r>
              <a:rPr lang="en-US" b="1" dirty="0"/>
              <a:t>g</a:t>
            </a:r>
            <a:r>
              <a:rPr lang="en-US" b="1" dirty="0" smtClean="0"/>
              <a:t>eographic</a:t>
            </a:r>
          </a:p>
          <a:p>
            <a:r>
              <a:rPr lang="en-US" b="1" dirty="0" smtClean="0"/>
              <a:t>data</a:t>
            </a:r>
          </a:p>
          <a:p>
            <a:r>
              <a:rPr lang="en-US" b="1" dirty="0" smtClean="0"/>
              <a:t>Moran’s I</a:t>
            </a:r>
          </a:p>
          <a:p>
            <a:r>
              <a:rPr lang="en-US" b="1" dirty="0">
                <a:solidFill>
                  <a:srgbClr val="FFFFFF"/>
                </a:solidFill>
              </a:rPr>
              <a:t>   </a:t>
            </a:r>
            <a:r>
              <a:rPr lang="en-US" b="1" dirty="0" smtClean="0">
                <a:solidFill>
                  <a:srgbClr val="FF0000"/>
                </a:solidFill>
              </a:rPr>
              <a:t>0.898087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P &lt; 2.2e-16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621045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23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Method</a:t>
            </a:r>
            <a:r>
              <a:rPr lang="en-US" sz="3200" dirty="0"/>
              <a:t> – </a:t>
            </a:r>
            <a:r>
              <a:rPr lang="en-US" sz="3200" dirty="0" smtClean="0"/>
              <a:t>Geographically Weighted </a:t>
            </a:r>
            <a:r>
              <a:rPr lang="en-US" sz="3200" dirty="0"/>
              <a:t>Regression              </a:t>
            </a:r>
            <a:r>
              <a:rPr lang="en-US" sz="3200" dirty="0" smtClean="0"/>
              <a:t>(GWR – Local, </a:t>
            </a:r>
            <a:r>
              <a:rPr lang="en-US" sz="3200" dirty="0"/>
              <a:t>R </a:t>
            </a:r>
            <a:r>
              <a:rPr lang="en-US" sz="3200" dirty="0" err="1" smtClean="0"/>
              <a:t>gwfit</a:t>
            </a:r>
            <a:r>
              <a:rPr lang="en-US" sz="3200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544036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300" dirty="0" smtClean="0"/>
                  <a:t>Given that data and OLS results (</a:t>
                </a:r>
                <a:r>
                  <a:rPr lang="en-US" sz="3300" u="sng" dirty="0" smtClean="0"/>
                  <a:t>not</a:t>
                </a:r>
                <a:r>
                  <a:rPr lang="en-US" sz="3300" dirty="0" smtClean="0"/>
                  <a:t> i</a:t>
                </a:r>
                <a:r>
                  <a:rPr lang="en-US" sz="3300" u="sng" dirty="0" smtClean="0"/>
                  <a:t>ndependent</a:t>
                </a:r>
                <a:r>
                  <a:rPr lang="en-US" sz="3300" dirty="0" smtClean="0"/>
                  <a:t> – </a:t>
                </a:r>
                <a:r>
                  <a:rPr lang="en-US" sz="3300" u="sng" dirty="0" smtClean="0"/>
                  <a:t>spatial</a:t>
                </a:r>
                <a:r>
                  <a:rPr lang="en-US" sz="3300" dirty="0" smtClean="0"/>
                  <a:t> </a:t>
                </a:r>
                <a:r>
                  <a:rPr lang="en-US" sz="3300" u="sng" dirty="0" smtClean="0"/>
                  <a:t>autocorrelation</a:t>
                </a:r>
                <a:r>
                  <a:rPr lang="en-US" sz="3300" dirty="0" smtClean="0"/>
                  <a:t>) GWR may be more useful</a:t>
                </a:r>
              </a:p>
              <a:p>
                <a:r>
                  <a:rPr lang="en-US" sz="3300" dirty="0" smtClean="0"/>
                  <a:t>The OLS (global) results do not adequately represent the variation of local data</a:t>
                </a:r>
              </a:p>
              <a:p>
                <a:r>
                  <a:rPr lang="en-US" sz="3300" dirty="0" smtClean="0"/>
                  <a:t>GWR constructs </a:t>
                </a:r>
                <a:r>
                  <a:rPr lang="en-US" sz="3300" u="sng" dirty="0" smtClean="0"/>
                  <a:t>separate</a:t>
                </a:r>
                <a:r>
                  <a:rPr lang="en-US" sz="3300" dirty="0" smtClean="0"/>
                  <a:t> </a:t>
                </a:r>
                <a:r>
                  <a:rPr lang="en-US" sz="3300" u="sng" dirty="0" smtClean="0"/>
                  <a:t>regression</a:t>
                </a:r>
                <a:r>
                  <a:rPr lang="en-US" sz="3300" dirty="0" smtClean="0"/>
                  <a:t> </a:t>
                </a:r>
                <a:r>
                  <a:rPr lang="en-US" sz="3300" u="sng" dirty="0" smtClean="0"/>
                  <a:t>equation</a:t>
                </a:r>
                <a:r>
                  <a:rPr lang="en-US" sz="3300" dirty="0" smtClean="0"/>
                  <a:t> for every feature (</a:t>
                </a:r>
                <a:r>
                  <a:rPr lang="en-US" sz="3300" b="1" dirty="0" smtClean="0"/>
                  <a:t>fit point</a:t>
                </a:r>
                <a:r>
                  <a:rPr lang="en-US" sz="3300" dirty="0" smtClean="0"/>
                  <a:t>) based on nearby features within a weighted window( </a:t>
                </a:r>
                <a:r>
                  <a:rPr lang="en-US" sz="3300" b="1" dirty="0" smtClean="0"/>
                  <a:t>band width</a:t>
                </a:r>
                <a:r>
                  <a:rPr lang="en-US" sz="3300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3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33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𝑹𝒆𝒕𝑪𝒐𝒗</m:t>
                    </m:r>
                    <m:r>
                      <a:rPr lang="en-US" sz="33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r>
                      <a:rPr lang="el-GR" sz="33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𝜷</m:t>
                    </m:r>
                    <m:r>
                      <a:rPr lang="en-US" sz="3300" b="1" i="1" baseline="-25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𝟎</m:t>
                    </m:r>
                    <m:d>
                      <m:dPr>
                        <m:ctrlPr>
                          <a:rPr lang="en-US" sz="33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3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3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33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 </m:t>
                    </m:r>
                    <m:r>
                      <a:rPr lang="el-GR" sz="33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𝜷</m:t>
                    </m:r>
                    <m:r>
                      <a:rPr lang="en-US" sz="3300" b="1" i="1" baseline="-25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33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3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3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33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𝑷𝒐𝒑𝑫𝒆𝒏</m:t>
                    </m:r>
                  </m:oMath>
                </a14:m>
                <a:r>
                  <a:rPr lang="en-US" sz="3300" b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3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 </m:t>
                    </m:r>
                    <m:r>
                      <a:rPr lang="el-GR" sz="33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𝜺</m:t>
                    </m:r>
                    <m:r>
                      <a:rPr lang="en-US" sz="3300" b="1" i="1" baseline="-25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sz="3300" dirty="0" smtClean="0"/>
              </a:p>
              <a:p>
                <a:r>
                  <a:rPr lang="en-US" sz="3300" b="1" dirty="0" smtClean="0">
                    <a:solidFill>
                      <a:srgbClr val="FF0000"/>
                    </a:solidFill>
                  </a:rPr>
                  <a:t>Note</a:t>
                </a:r>
                <a:r>
                  <a:rPr lang="en-US" sz="3300" b="1" dirty="0">
                    <a:solidFill>
                      <a:srgbClr val="FF0000"/>
                    </a:solidFill>
                  </a:rPr>
                  <a:t>:</a:t>
                </a:r>
                <a:r>
                  <a:rPr lang="en-US" sz="3300" dirty="0"/>
                  <a:t> determine </a:t>
                </a:r>
                <a:r>
                  <a:rPr lang="en-US" sz="3300" u="sng" dirty="0"/>
                  <a:t>relatively</a:t>
                </a:r>
                <a:r>
                  <a:rPr lang="en-US" sz="3300" dirty="0"/>
                  <a:t> over (+), under (-), or adequate (≈0) serviced areas (map of standard residuals, </a:t>
                </a:r>
                <a:r>
                  <a:rPr lang="en-US" sz="3300" i="1" dirty="0"/>
                  <a:t>observed - expected</a:t>
                </a:r>
                <a:r>
                  <a:rPr lang="en-US" sz="3300" dirty="0"/>
                  <a:t>)</a:t>
                </a:r>
              </a:p>
              <a:p>
                <a:r>
                  <a:rPr lang="en-US" sz="3300" b="1" dirty="0" smtClean="0">
                    <a:solidFill>
                      <a:srgbClr val="FF0000"/>
                    </a:solidFill>
                  </a:rPr>
                  <a:t>Also:</a:t>
                </a:r>
                <a:r>
                  <a:rPr lang="en-US" sz="3300" dirty="0" smtClean="0"/>
                  <a:t> GWSS (Geographically Weighted Summary Statistics) – Maps of </a:t>
                </a:r>
                <a:r>
                  <a:rPr lang="en-US" sz="3300" u="sng" dirty="0" smtClean="0"/>
                  <a:t>local</a:t>
                </a:r>
                <a:r>
                  <a:rPr lang="en-US" sz="3300" dirty="0" smtClean="0"/>
                  <a:t> </a:t>
                </a:r>
                <a:r>
                  <a:rPr lang="en-US" sz="3300" u="sng" dirty="0" smtClean="0"/>
                  <a:t>correlation</a:t>
                </a:r>
                <a:r>
                  <a:rPr lang="en-US" sz="3300" dirty="0" smtClean="0"/>
                  <a:t>, etc.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endParaRPr lang="en-US" b="1" baseline="-25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baseline="-25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baseline="-25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baseline="-25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5440362"/>
              </a:xfrm>
              <a:blipFill rotWithShape="0">
                <a:blip r:embed="rId2"/>
                <a:stretch>
                  <a:fillRect l="-1333" t="-2578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561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Results – Geographically Weighted Correlation</a:t>
            </a:r>
            <a:br>
              <a:rPr lang="en-US" sz="32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/>
              <a:t>Note:  Local Variation 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01" y="1600200"/>
            <a:ext cx="5253197" cy="4525963"/>
          </a:xfrm>
        </p:spPr>
      </p:pic>
    </p:spTree>
    <p:extLst>
      <p:ext uri="{BB962C8B-B14F-4D97-AF65-F5344CB8AC3E}">
        <p14:creationId xmlns:p14="http://schemas.microsoft.com/office/powerpoint/2010/main" val="4050172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Results – Geographically Weighted Regression</a:t>
            </a:r>
            <a:br>
              <a:rPr lang="en-US" sz="32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/>
              <a:t>Note: R-square </a:t>
            </a:r>
            <a:r>
              <a:rPr lang="en-US" sz="2000" b="1" dirty="0"/>
              <a:t>v</a:t>
            </a:r>
            <a:r>
              <a:rPr lang="en-US" sz="2000" b="1" dirty="0" smtClean="0"/>
              <a:t>alue </a:t>
            </a:r>
            <a:r>
              <a:rPr lang="en-US" sz="2000" b="1" dirty="0" smtClean="0">
                <a:solidFill>
                  <a:srgbClr val="FF0000"/>
                </a:solidFill>
              </a:rPr>
              <a:t>0.902</a:t>
            </a:r>
            <a:r>
              <a:rPr lang="en-US" sz="2000" b="1" dirty="0" smtClean="0"/>
              <a:t>, Adj. R-square value </a:t>
            </a:r>
            <a:r>
              <a:rPr lang="en-US" sz="2000" b="1" dirty="0" smtClean="0">
                <a:solidFill>
                  <a:srgbClr val="FF0000"/>
                </a:solidFill>
              </a:rPr>
              <a:t>0.886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2" y="1417638"/>
            <a:ext cx="8189763" cy="5257800"/>
          </a:xfrm>
        </p:spPr>
      </p:pic>
    </p:spTree>
    <p:extLst>
      <p:ext uri="{BB962C8B-B14F-4D97-AF65-F5344CB8AC3E}">
        <p14:creationId xmlns:p14="http://schemas.microsoft.com/office/powerpoint/2010/main" val="2815279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Results – Geographically Weighted Regression</a:t>
            </a:r>
            <a:br>
              <a:rPr lang="en-US" sz="32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/>
              <a:t>Note:  Better delineation of retail servicing (local variation)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274474"/>
            <a:ext cx="6233816" cy="558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Background – Original Research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Follow-up to thesis research </a:t>
            </a:r>
            <a:r>
              <a:rPr lang="en-US" dirty="0" smtClean="0"/>
              <a:t>1979 to 1982 (completed)</a:t>
            </a:r>
            <a:endParaRPr lang="en-US" dirty="0" smtClean="0"/>
          </a:p>
          <a:p>
            <a:r>
              <a:rPr lang="en-US" dirty="0" smtClean="0"/>
              <a:t>Also Applied Geography Conference, </a:t>
            </a:r>
            <a:r>
              <a:rPr lang="en-US" dirty="0" smtClean="0"/>
              <a:t>1985 (N. Texas)</a:t>
            </a:r>
            <a:endParaRPr lang="en-US" dirty="0" smtClean="0"/>
          </a:p>
          <a:p>
            <a:r>
              <a:rPr lang="en-US" dirty="0" smtClean="0"/>
              <a:t>Previous work using 1970 and 1980 data</a:t>
            </a:r>
          </a:p>
          <a:p>
            <a:r>
              <a:rPr lang="en-US" dirty="0" smtClean="0"/>
              <a:t>Used state-of-art technology at the time</a:t>
            </a:r>
          </a:p>
          <a:p>
            <a:r>
              <a:rPr lang="en-US" dirty="0" smtClean="0"/>
              <a:t>Pen and Ink and Zip-a-Tone (decal) cartography</a:t>
            </a:r>
          </a:p>
          <a:p>
            <a:r>
              <a:rPr lang="en-US" dirty="0" smtClean="0"/>
              <a:t>SAS (Statistical Analysis System)</a:t>
            </a:r>
          </a:p>
          <a:p>
            <a:r>
              <a:rPr lang="en-US" dirty="0" smtClean="0"/>
              <a:t>ESRI’s Automap II (first product) FORTRAN based</a:t>
            </a:r>
          </a:p>
          <a:p>
            <a:r>
              <a:rPr lang="en-US" dirty="0" smtClean="0"/>
              <a:t>IBM Mainframe computer at UNM</a:t>
            </a:r>
          </a:p>
          <a:p>
            <a:r>
              <a:rPr lang="en-US" b="1" dirty="0" smtClean="0"/>
              <a:t>Combination</a:t>
            </a:r>
            <a:r>
              <a:rPr lang="en-US" dirty="0" smtClean="0"/>
              <a:t> of SAS(database and stat.) and Automap II (mapping) = </a:t>
            </a:r>
            <a:r>
              <a:rPr lang="en-US" u="sng" dirty="0" smtClean="0"/>
              <a:t>Very Early </a:t>
            </a:r>
            <a:r>
              <a:rPr lang="en-US" u="sng" dirty="0" smtClean="0"/>
              <a:t>GIS </a:t>
            </a:r>
            <a:r>
              <a:rPr lang="en-US" u="sng" dirty="0" smtClean="0"/>
              <a:t>capabilities!</a:t>
            </a:r>
            <a:endParaRPr lang="en-US" u="sng" dirty="0" smtClean="0"/>
          </a:p>
          <a:p>
            <a:r>
              <a:rPr lang="en-US" dirty="0" smtClean="0"/>
              <a:t>SAS and ArcGIS (SAS Bridge) </a:t>
            </a:r>
            <a:r>
              <a:rPr lang="en-US" dirty="0" smtClean="0"/>
              <a:t>another </a:t>
            </a:r>
            <a:r>
              <a:rPr lang="en-US" u="sng" dirty="0" smtClean="0"/>
              <a:t>Up-To-Date</a:t>
            </a:r>
            <a:r>
              <a:rPr lang="en-US" dirty="0" smtClean="0"/>
              <a:t> way </a:t>
            </a:r>
            <a:r>
              <a:rPr lang="en-US" dirty="0" smtClean="0"/>
              <a:t>to accomplish, but </a:t>
            </a:r>
            <a:r>
              <a:rPr lang="en-US" u="sng" dirty="0" smtClean="0"/>
              <a:t>not</a:t>
            </a:r>
            <a:r>
              <a:rPr lang="en-US" dirty="0" smtClean="0"/>
              <a:t> </a:t>
            </a:r>
            <a:r>
              <a:rPr lang="en-US" u="sng" dirty="0" smtClean="0"/>
              <a:t>the</a:t>
            </a:r>
            <a:r>
              <a:rPr lang="en-US" dirty="0" smtClean="0"/>
              <a:t> </a:t>
            </a:r>
            <a:r>
              <a:rPr lang="en-US" u="sng" dirty="0" smtClean="0"/>
              <a:t>focus</a:t>
            </a:r>
            <a:r>
              <a:rPr lang="en-US" dirty="0" smtClean="0"/>
              <a:t> of this R presentation.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Summary – GWR Proves Useful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GWR looks to provided </a:t>
            </a:r>
            <a:r>
              <a:rPr lang="en-US" u="sng" dirty="0" smtClean="0"/>
              <a:t>better</a:t>
            </a:r>
            <a:r>
              <a:rPr lang="en-US" dirty="0" smtClean="0"/>
              <a:t> </a:t>
            </a:r>
            <a:r>
              <a:rPr lang="en-US" u="sng" dirty="0" smtClean="0"/>
              <a:t>resolution</a:t>
            </a:r>
            <a:r>
              <a:rPr lang="en-US" dirty="0" smtClean="0"/>
              <a:t> to identify relative over, adequate, or under serviced areas.</a:t>
            </a:r>
          </a:p>
          <a:p>
            <a:r>
              <a:rPr lang="en-US" dirty="0" smtClean="0"/>
              <a:t>GWR takes into account the </a:t>
            </a:r>
            <a:r>
              <a:rPr lang="en-US" u="sng" dirty="0" smtClean="0"/>
              <a:t>local</a:t>
            </a:r>
            <a:r>
              <a:rPr lang="en-US" dirty="0" smtClean="0"/>
              <a:t> </a:t>
            </a:r>
            <a:r>
              <a:rPr lang="en-US" u="sng" dirty="0" smtClean="0"/>
              <a:t>variation</a:t>
            </a:r>
            <a:r>
              <a:rPr lang="en-US" dirty="0" smtClean="0"/>
              <a:t> between the relationship (correlation) of retail coverage to population density.</a:t>
            </a:r>
          </a:p>
          <a:p>
            <a:r>
              <a:rPr lang="en-US" dirty="0" smtClean="0"/>
              <a:t>More effort (research) necessary to </a:t>
            </a:r>
            <a:r>
              <a:rPr lang="en-US" u="sng" dirty="0" smtClean="0"/>
              <a:t>better</a:t>
            </a:r>
            <a:r>
              <a:rPr lang="en-US" dirty="0" smtClean="0"/>
              <a:t> </a:t>
            </a:r>
            <a:r>
              <a:rPr lang="en-US" u="sng" dirty="0" smtClean="0"/>
              <a:t>calibrate</a:t>
            </a:r>
            <a:r>
              <a:rPr lang="en-US" dirty="0" smtClean="0"/>
              <a:t> the GWR model (band width and kernel type).</a:t>
            </a:r>
          </a:p>
          <a:p>
            <a:r>
              <a:rPr lang="en-US" dirty="0" smtClean="0"/>
              <a:t>An ArcGIS (</a:t>
            </a:r>
            <a:r>
              <a:rPr lang="en-US" b="1" dirty="0" err="1" smtClean="0"/>
              <a:t>ArcPy</a:t>
            </a:r>
            <a:r>
              <a:rPr lang="en-US" dirty="0" smtClean="0"/>
              <a:t>) script (not </a:t>
            </a:r>
            <a:r>
              <a:rPr lang="en-US" dirty="0" err="1" smtClean="0"/>
              <a:t>ModelBuilder</a:t>
            </a:r>
            <a:r>
              <a:rPr lang="en-US" dirty="0" smtClean="0"/>
              <a:t>) and a QGIS (</a:t>
            </a:r>
            <a:r>
              <a:rPr lang="en-US" b="1" dirty="0" err="1" smtClean="0"/>
              <a:t>PyQGIS</a:t>
            </a:r>
            <a:r>
              <a:rPr lang="en-US" dirty="0" smtClean="0"/>
              <a:t>) script using Python for the gravity model can be developed in the future, perhaps </a:t>
            </a:r>
            <a:r>
              <a:rPr lang="en-US" u="sng" dirty="0" smtClean="0"/>
              <a:t>more</a:t>
            </a:r>
            <a:r>
              <a:rPr lang="en-US" dirty="0" smtClean="0"/>
              <a:t> </a:t>
            </a:r>
            <a:r>
              <a:rPr lang="en-US" u="sng" dirty="0" smtClean="0"/>
              <a:t>efficient </a:t>
            </a:r>
            <a:r>
              <a:rPr lang="en-US" dirty="0" smtClean="0"/>
              <a:t>than </a:t>
            </a:r>
            <a:r>
              <a:rPr lang="en-US" b="1" dirty="0" smtClean="0"/>
              <a:t>R</a:t>
            </a:r>
            <a:r>
              <a:rPr lang="en-US" dirty="0" smtClean="0"/>
              <a:t>. Also </a:t>
            </a:r>
            <a:r>
              <a:rPr lang="en-US" b="1" dirty="0" err="1" smtClean="0"/>
              <a:t>PySAL</a:t>
            </a:r>
            <a:r>
              <a:rPr lang="en-US" dirty="0" smtClean="0"/>
              <a:t> (Python Spatial Analysis Library).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95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Additional – QGIS and R</a:t>
            </a:r>
            <a:br>
              <a:rPr lang="en-US" sz="3600" b="1" dirty="0" smtClean="0"/>
            </a:br>
            <a:r>
              <a:rPr lang="en-US" sz="2200" b="1" dirty="0">
                <a:solidFill>
                  <a:srgbClr val="FF0000"/>
                </a:solidFill>
              </a:rPr>
              <a:t>QGIS R Processing Script </a:t>
            </a:r>
            <a:r>
              <a:rPr lang="en-US" sz="2200" b="1" dirty="0" smtClean="0">
                <a:solidFill>
                  <a:srgbClr val="FF0000"/>
                </a:solidFill>
              </a:rPr>
              <a:t>– Initial Version – Retail Coverage Only!</a:t>
            </a:r>
            <a:r>
              <a:rPr lang="en-US" sz="2200" b="1" dirty="0">
                <a:solidFill>
                  <a:srgbClr val="FF0000"/>
                </a:solidFill>
              </a:rPr>
              <a:t/>
            </a:r>
            <a:br>
              <a:rPr lang="en-US" sz="2200" b="1" dirty="0">
                <a:solidFill>
                  <a:srgbClr val="FF0000"/>
                </a:solidFill>
              </a:rPr>
            </a:b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7" y="1295400"/>
            <a:ext cx="78308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5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28"/>
            <a:ext cx="9059774" cy="632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0"/>
            <a:ext cx="838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QGIS – Albuquerque Food Store Gravity Model Project - Start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1965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83"/>
            <a:ext cx="9144000" cy="6335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25" y="0"/>
            <a:ext cx="884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QGIS - Albuquerque Food Store Gravity Model Project – Initial Result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5264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07" y="228600"/>
            <a:ext cx="8229600" cy="1447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Conclusion – More than one way!</a:t>
            </a:r>
            <a:br>
              <a:rPr lang="en-US" sz="32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/>
              <a:t>Note:  ArcGIS and SAS have University Site Licenses</a:t>
            </a:r>
            <a:br>
              <a:rPr lang="en-US" sz="2000" b="1" dirty="0" smtClean="0"/>
            </a:br>
            <a:r>
              <a:rPr lang="en-US" sz="2000" b="1" dirty="0" smtClean="0"/>
              <a:t>ArcGIS Student Edition (</a:t>
            </a:r>
            <a:r>
              <a:rPr lang="en-US" sz="2000" b="1" dirty="0" smtClean="0">
                <a:solidFill>
                  <a:srgbClr val="FF0000"/>
                </a:solidFill>
              </a:rPr>
              <a:t>free</a:t>
            </a:r>
            <a:r>
              <a:rPr lang="en-US" sz="2000" b="1" dirty="0" smtClean="0"/>
              <a:t>) &amp; SAS Studio U. Edition (</a:t>
            </a:r>
            <a:r>
              <a:rPr lang="en-US" sz="2000" b="1" dirty="0" smtClean="0">
                <a:solidFill>
                  <a:srgbClr val="FF0000"/>
                </a:solidFill>
              </a:rPr>
              <a:t>free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11" y="17526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R and QGIS </a:t>
            </a:r>
            <a:r>
              <a:rPr lang="en-US" dirty="0" smtClean="0"/>
              <a:t>– data frames and spatial data frames useful, R statistics (graphics) and spatial statistics exceptional, poor R mapping capabilities (good in QGIS), </a:t>
            </a:r>
            <a:r>
              <a:rPr lang="en-US" u="sng" dirty="0" smtClean="0"/>
              <a:t>harder</a:t>
            </a:r>
            <a:r>
              <a:rPr lang="en-US" dirty="0" smtClean="0"/>
              <a:t> </a:t>
            </a:r>
            <a:r>
              <a:rPr lang="en-US" u="sng" dirty="0" smtClean="0"/>
              <a:t>to</a:t>
            </a:r>
            <a:r>
              <a:rPr lang="en-US" dirty="0" smtClean="0"/>
              <a:t> </a:t>
            </a:r>
            <a:r>
              <a:rPr lang="en-US" u="sng" dirty="0" smtClean="0"/>
              <a:t>learn</a:t>
            </a:r>
            <a:r>
              <a:rPr lang="en-US" dirty="0" smtClean="0"/>
              <a:t> (Note: Python available) – </a:t>
            </a:r>
            <a:r>
              <a:rPr lang="en-US" b="1" dirty="0" smtClean="0">
                <a:solidFill>
                  <a:srgbClr val="FF0000"/>
                </a:solidFill>
              </a:rPr>
              <a:t>Free!</a:t>
            </a:r>
          </a:p>
          <a:p>
            <a:r>
              <a:rPr lang="en-US" b="1" dirty="0" smtClean="0"/>
              <a:t>ArcGIS and Python</a:t>
            </a:r>
            <a:r>
              <a:rPr lang="en-US" dirty="0" smtClean="0"/>
              <a:t> – Well developed shapefiles and geodatabases, improving statistics and spatial statistics, great maps, </a:t>
            </a:r>
            <a:r>
              <a:rPr lang="en-US" u="sng" dirty="0" smtClean="0"/>
              <a:t>easier</a:t>
            </a:r>
            <a:r>
              <a:rPr lang="en-US" dirty="0" smtClean="0"/>
              <a:t> </a:t>
            </a:r>
            <a:r>
              <a:rPr lang="en-US" u="sng" dirty="0" smtClean="0"/>
              <a:t>to</a:t>
            </a:r>
            <a:r>
              <a:rPr lang="en-US" dirty="0" smtClean="0"/>
              <a:t> </a:t>
            </a:r>
            <a:r>
              <a:rPr lang="en-US" u="sng" dirty="0" smtClean="0"/>
              <a:t>learn</a:t>
            </a:r>
            <a:r>
              <a:rPr lang="en-US" dirty="0" smtClean="0"/>
              <a:t> (New R Bridge)– </a:t>
            </a:r>
            <a:r>
              <a:rPr lang="en-US" b="1" dirty="0" smtClean="0">
                <a:solidFill>
                  <a:srgbClr val="FF0000"/>
                </a:solidFill>
              </a:rPr>
              <a:t>Expensive!</a:t>
            </a:r>
          </a:p>
          <a:p>
            <a:r>
              <a:rPr lang="en-US" b="1" dirty="0" smtClean="0"/>
              <a:t>ArcGIS and SAS </a:t>
            </a:r>
            <a:r>
              <a:rPr lang="en-US" dirty="0" smtClean="0"/>
              <a:t>– Well developed data sets and data manipulation, exceptional statistics and improving spatial statistics, great maps, </a:t>
            </a:r>
            <a:r>
              <a:rPr lang="en-US" u="sng" dirty="0" smtClean="0"/>
              <a:t>not</a:t>
            </a:r>
            <a:r>
              <a:rPr lang="en-US" dirty="0" smtClean="0"/>
              <a:t> </a:t>
            </a:r>
            <a:r>
              <a:rPr lang="en-US" u="sng" dirty="0" smtClean="0"/>
              <a:t>difficult</a:t>
            </a:r>
            <a:r>
              <a:rPr lang="en-US" dirty="0" smtClean="0"/>
              <a:t> </a:t>
            </a:r>
            <a:r>
              <a:rPr lang="en-US" u="sng" dirty="0" smtClean="0"/>
              <a:t>to</a:t>
            </a:r>
            <a:r>
              <a:rPr lang="en-US" dirty="0" smtClean="0"/>
              <a:t> l</a:t>
            </a:r>
            <a:r>
              <a:rPr lang="en-US" u="sng" dirty="0" smtClean="0"/>
              <a:t>earn</a:t>
            </a:r>
            <a:r>
              <a:rPr lang="en-US" dirty="0"/>
              <a:t> </a:t>
            </a:r>
            <a:r>
              <a:rPr lang="en-US" dirty="0" smtClean="0"/>
              <a:t>(Note: SAS Bridge available) – </a:t>
            </a:r>
            <a:r>
              <a:rPr lang="en-US" b="1" dirty="0" smtClean="0">
                <a:solidFill>
                  <a:srgbClr val="FF0000"/>
                </a:solidFill>
              </a:rPr>
              <a:t>Expensive!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4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8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76200"/>
            <a:ext cx="2803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From MA Thesis, 1982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" y="0"/>
            <a:ext cx="89328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533400"/>
            <a:ext cx="2594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From MA Thesis, 1982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Background – Recent Research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Updates with </a:t>
            </a:r>
            <a:r>
              <a:rPr lang="en-US" dirty="0" smtClean="0"/>
              <a:t>recent 2010 data and </a:t>
            </a:r>
            <a:r>
              <a:rPr lang="en-US" u="sng" dirty="0" smtClean="0"/>
              <a:t>newer</a:t>
            </a:r>
            <a:r>
              <a:rPr lang="en-US" dirty="0" smtClean="0"/>
              <a:t> GIS </a:t>
            </a:r>
            <a:r>
              <a:rPr lang="en-US" dirty="0"/>
              <a:t>and statistical </a:t>
            </a:r>
            <a:r>
              <a:rPr lang="en-US" dirty="0" smtClean="0"/>
              <a:t>facilities (using OLS and GWR </a:t>
            </a:r>
            <a:r>
              <a:rPr lang="en-US" dirty="0" smtClean="0"/>
              <a:t>methods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Recently </a:t>
            </a:r>
            <a:r>
              <a:rPr lang="en-US" dirty="0" smtClean="0"/>
              <a:t>- Geography 586L (Applications of GIS), Spring 2014 – </a:t>
            </a:r>
            <a:r>
              <a:rPr lang="en-US" b="1" dirty="0" smtClean="0"/>
              <a:t>Combined</a:t>
            </a:r>
            <a:r>
              <a:rPr lang="en-US" dirty="0" smtClean="0"/>
              <a:t> ArcGIS Desktop, Python (</a:t>
            </a:r>
            <a:r>
              <a:rPr lang="en-US" dirty="0" err="1" smtClean="0"/>
              <a:t>ModelBuilder</a:t>
            </a:r>
            <a:r>
              <a:rPr lang="en-US" dirty="0" smtClean="0"/>
              <a:t>), SPSS, and Minitab (see earlier PowerPoint on my web page: </a:t>
            </a:r>
            <a:r>
              <a:rPr lang="en-US" sz="2600" dirty="0" smtClean="0">
                <a:hlinkClick r:id="rId3"/>
              </a:rPr>
              <a:t>http://ww.unm.edu/~lspear/Food_Store_Location_v9.pptx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Now</a:t>
            </a:r>
            <a:r>
              <a:rPr lang="en-US" dirty="0" smtClean="0"/>
              <a:t> - Geography 591 (Problems) &amp; Geography 580L (Quantitative Methods), Fall 2015 – </a:t>
            </a:r>
            <a:r>
              <a:rPr lang="en-US" b="1" dirty="0" smtClean="0"/>
              <a:t>Combined</a:t>
            </a:r>
            <a:r>
              <a:rPr lang="en-US" dirty="0" smtClean="0"/>
              <a:t> R and QGIS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5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5" y="794969"/>
            <a:ext cx="8021170" cy="52680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304800"/>
            <a:ext cx="6916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From Applications of GIS, Spring 2014 (ArcGIS </a:t>
            </a:r>
            <a:r>
              <a:rPr lang="en-US" sz="2000" b="1" dirty="0" err="1" smtClean="0"/>
              <a:t>ModelBuilder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656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Research Project Components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well</a:t>
            </a:r>
            <a:r>
              <a:rPr lang="en-US" dirty="0" smtClean="0"/>
              <a:t> </a:t>
            </a:r>
            <a:r>
              <a:rPr lang="en-US" u="sng" dirty="0" smtClean="0"/>
              <a:t>defined</a:t>
            </a:r>
            <a:r>
              <a:rPr lang="en-US" dirty="0" smtClean="0"/>
              <a:t> research project should address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dirty="0" smtClean="0"/>
              <a:t>Theory</a:t>
            </a:r>
            <a:r>
              <a:rPr lang="en-US" dirty="0" smtClean="0"/>
              <a:t> (previous research and practice)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dirty="0" smtClean="0"/>
              <a:t>Method</a:t>
            </a:r>
            <a:r>
              <a:rPr lang="en-US" dirty="0" smtClean="0"/>
              <a:t> (established and proposed  			statistical and spatial techniques)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dirty="0" smtClean="0"/>
              <a:t>Application/Results</a:t>
            </a:r>
            <a:r>
              <a:rPr lang="en-US" dirty="0" smtClean="0"/>
              <a:t> (maps, tables, 			charts, and future research)</a:t>
            </a:r>
          </a:p>
          <a:p>
            <a:r>
              <a:rPr lang="en-US" dirty="0" smtClean="0"/>
              <a:t>This presentation will discuss these issues</a:t>
            </a:r>
            <a:endParaRPr lang="en-US" u="sng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Also focus on R (problems and solutions?)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3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Theory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Economic Geography and Retail Geography (sub-field)</a:t>
            </a:r>
          </a:p>
          <a:p>
            <a:pPr marL="0" indent="0">
              <a:buNone/>
            </a:pPr>
            <a:r>
              <a:rPr lang="en-US" dirty="0" smtClean="0"/>
              <a:t>	-Food stores are </a:t>
            </a:r>
            <a:r>
              <a:rPr lang="en-US" u="sng" dirty="0" smtClean="0"/>
              <a:t>lower-order</a:t>
            </a:r>
            <a:r>
              <a:rPr lang="en-US" dirty="0" smtClean="0"/>
              <a:t> retail service</a:t>
            </a:r>
          </a:p>
          <a:p>
            <a:pPr marL="0" indent="0">
              <a:buNone/>
            </a:pPr>
            <a:r>
              <a:rPr lang="en-US" dirty="0" smtClean="0"/>
              <a:t>	-Tend to </a:t>
            </a:r>
            <a:r>
              <a:rPr lang="en-US" u="sng" dirty="0" smtClean="0"/>
              <a:t>locate</a:t>
            </a:r>
            <a:r>
              <a:rPr lang="en-US" dirty="0" smtClean="0"/>
              <a:t> close to residential customer 	  	  population they are intended to serve</a:t>
            </a:r>
          </a:p>
          <a:p>
            <a:r>
              <a:rPr lang="en-US" dirty="0" smtClean="0"/>
              <a:t>Most previous research </a:t>
            </a:r>
            <a:r>
              <a:rPr lang="en-US" u="sng" dirty="0" smtClean="0"/>
              <a:t>focused</a:t>
            </a:r>
            <a:r>
              <a:rPr lang="en-US" dirty="0" smtClean="0"/>
              <a:t> on customer shopping patterns</a:t>
            </a:r>
          </a:p>
          <a:p>
            <a:pPr marL="0" indent="0">
              <a:buNone/>
            </a:pPr>
            <a:r>
              <a:rPr lang="en-US" dirty="0" smtClean="0"/>
              <a:t>	-</a:t>
            </a:r>
            <a:r>
              <a:rPr lang="en-US" u="sng" dirty="0" smtClean="0"/>
              <a:t>Delineation</a:t>
            </a:r>
            <a:r>
              <a:rPr lang="en-US" dirty="0" smtClean="0"/>
              <a:t> of trade or market areas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-Based on </a:t>
            </a:r>
            <a:r>
              <a:rPr lang="en-US" u="sng" dirty="0" smtClean="0"/>
              <a:t>rational</a:t>
            </a:r>
            <a:r>
              <a:rPr lang="en-US" dirty="0" smtClean="0"/>
              <a:t> </a:t>
            </a:r>
            <a:r>
              <a:rPr lang="en-US" u="sng" dirty="0" smtClean="0"/>
              <a:t>customers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u="sng" dirty="0" smtClean="0"/>
              <a:t>consumers</a:t>
            </a:r>
            <a:r>
              <a:rPr lang="en-US" dirty="0" smtClean="0"/>
              <a:t>) who 	always shop at closest store </a:t>
            </a:r>
            <a:r>
              <a:rPr lang="en-US" b="1" dirty="0" smtClean="0"/>
              <a:t>- Who does this??</a:t>
            </a:r>
          </a:p>
          <a:p>
            <a:r>
              <a:rPr lang="en-US" dirty="0" smtClean="0"/>
              <a:t>Also </a:t>
            </a:r>
            <a:r>
              <a:rPr lang="en-US" u="sng" dirty="0" smtClean="0"/>
              <a:t>proprietary</a:t>
            </a:r>
            <a:r>
              <a:rPr lang="en-US" dirty="0" smtClean="0"/>
              <a:t> </a:t>
            </a:r>
            <a:r>
              <a:rPr lang="en-US" u="sng" dirty="0" smtClean="0"/>
              <a:t>sales</a:t>
            </a:r>
            <a:r>
              <a:rPr lang="en-US" dirty="0" smtClean="0"/>
              <a:t> (geocoded customer location) </a:t>
            </a:r>
            <a:r>
              <a:rPr lang="en-US" u="sng" dirty="0" smtClean="0"/>
              <a:t>data</a:t>
            </a:r>
            <a:r>
              <a:rPr lang="en-US" dirty="0" smtClean="0"/>
              <a:t> collected by individual companies (*</a:t>
            </a:r>
            <a:r>
              <a:rPr lang="en-US" u="sng" dirty="0" smtClean="0"/>
              <a:t>Not Shared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Most shoppers will travel a </a:t>
            </a:r>
            <a:r>
              <a:rPr lang="en-US" u="sng" dirty="0" smtClean="0"/>
              <a:t>reasonable </a:t>
            </a:r>
            <a:r>
              <a:rPr lang="en-US" dirty="0" smtClean="0"/>
              <a:t>(</a:t>
            </a:r>
            <a:r>
              <a:rPr lang="en-US" b="1" dirty="0" smtClean="0"/>
              <a:t>threshold</a:t>
            </a:r>
            <a:r>
              <a:rPr lang="en-US" dirty="0" smtClean="0"/>
              <a:t>) </a:t>
            </a:r>
            <a:r>
              <a:rPr lang="en-US" u="sng" dirty="0" smtClean="0"/>
              <a:t>distance</a:t>
            </a:r>
            <a:r>
              <a:rPr lang="en-US" dirty="0" smtClean="0"/>
              <a:t> and frequent several </a:t>
            </a:r>
            <a:r>
              <a:rPr lang="en-US" u="sng" dirty="0" smtClean="0"/>
              <a:t>alternative</a:t>
            </a:r>
            <a:r>
              <a:rPr lang="en-US" dirty="0" smtClean="0"/>
              <a:t> </a:t>
            </a:r>
            <a:r>
              <a:rPr lang="en-US" u="sng" dirty="0" smtClean="0"/>
              <a:t>stores</a:t>
            </a:r>
            <a:r>
              <a:rPr lang="en-US" dirty="0" smtClean="0"/>
              <a:t> within this distance.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1034</Words>
  <Application>Microsoft Office PowerPoint</Application>
  <PresentationFormat>On-screen Show (4:3)</PresentationFormat>
  <Paragraphs>132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Lucida Console</vt:lpstr>
      <vt:lpstr>Office Theme</vt:lpstr>
      <vt:lpstr>Food Store Location Analysis Albuquerque New Mexico, 2010 Prepared for: Geography 591(Problems) and 580L(Quant. Methods) Fall Semester 2015 – Presented 11/30/2015 </vt:lpstr>
      <vt:lpstr>PowerPoint Presentation</vt:lpstr>
      <vt:lpstr> Background – Original Research </vt:lpstr>
      <vt:lpstr>PowerPoint Presentation</vt:lpstr>
      <vt:lpstr>PowerPoint Presentation</vt:lpstr>
      <vt:lpstr>Background – Recent Research</vt:lpstr>
      <vt:lpstr>PowerPoint Presentation</vt:lpstr>
      <vt:lpstr>Research Project Components</vt:lpstr>
      <vt:lpstr>Theory</vt:lpstr>
      <vt:lpstr>Method</vt:lpstr>
      <vt:lpstr>Method – Gravity Model</vt:lpstr>
      <vt:lpstr>Spatial Interaction and Distance Decay</vt:lpstr>
      <vt:lpstr>Application – (Data Sources)</vt:lpstr>
      <vt:lpstr>Input Data – Shapefiles to SpatialDataFrames</vt:lpstr>
      <vt:lpstr>Gravity Model Development Note:  Vector input could be dataframe or SpatialPointDataFrame??</vt:lpstr>
      <vt:lpstr>Gravity Model Development *Note:  Nested for loops (i  - Block Groups, j – Food Store)</vt:lpstr>
      <vt:lpstr>Method – Ordinary Least Squares Regression              (OLS – Global, R lm)</vt:lpstr>
      <vt:lpstr>Review Data – Dependent Variable Note: close to normal (skewness 0.1163634) Linear regression does not require normal data</vt:lpstr>
      <vt:lpstr>Review Data – Independent Variable Note: Transform unnecessary (skewness 1.445922) Most demographic and geographic data skewed</vt:lpstr>
      <vt:lpstr>Review Data – Outliers * Apartments and trailer parks </vt:lpstr>
      <vt:lpstr>Review Data - Correlation</vt:lpstr>
      <vt:lpstr>Results – Ordinary Least Squares * Note outliers (high value POPDENK block groups)</vt:lpstr>
      <vt:lpstr>Results – Ordinary Least Squares *Note  Normal QQ variation (low &amp; high values) Leverage effects of high values – Heteroscedasticity of residual errors</vt:lpstr>
      <vt:lpstr>Results – Ordinary Least Squares *Note – Relatively Normal Residuals - – Heteroscedasticity of residual errors</vt:lpstr>
      <vt:lpstr>Results – Ordinary Least Squares  Clustered (spatial autocorrelation*) expected – violates OLS assumption</vt:lpstr>
      <vt:lpstr>Method – Geographically Weighted Regression              (GWR – Local, R gwfit)</vt:lpstr>
      <vt:lpstr>Results – Geographically Weighted Correlation *Note:  Local Variation </vt:lpstr>
      <vt:lpstr>Results – Geographically Weighted Regression *Note: R-square value 0.902, Adj. R-square value 0.886</vt:lpstr>
      <vt:lpstr>Results – Geographically Weighted Regression *Note:  Better delineation of retail servicing (local variation)</vt:lpstr>
      <vt:lpstr>Summary – GWR Proves Useful</vt:lpstr>
      <vt:lpstr>Additional – QGIS and R QGIS R Processing Script – Initial Version – Retail Coverage Only! </vt:lpstr>
      <vt:lpstr>PowerPoint Presentation</vt:lpstr>
      <vt:lpstr>PowerPoint Presentation</vt:lpstr>
      <vt:lpstr>Conclusion – More than one way! *Note:  ArcGIS and SAS have University Site Licenses ArcGIS Student Edition (free) &amp; SAS Studio U. Edition (free)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Store Location Analysis Albuquerque New Mexico, 2010</dc:title>
  <dc:creator>lspear</dc:creator>
  <cp:lastModifiedBy>Larry Spear</cp:lastModifiedBy>
  <cp:revision>302</cp:revision>
  <dcterms:created xsi:type="dcterms:W3CDTF">2014-03-19T16:56:03Z</dcterms:created>
  <dcterms:modified xsi:type="dcterms:W3CDTF">2015-11-21T21:32:14Z</dcterms:modified>
</cp:coreProperties>
</file>